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3" r:id="rId4"/>
    <p:sldId id="291" r:id="rId5"/>
    <p:sldId id="283" r:id="rId6"/>
    <p:sldId id="292" r:id="rId7"/>
    <p:sldId id="274" r:id="rId8"/>
    <p:sldId id="282" r:id="rId9"/>
    <p:sldId id="295" r:id="rId10"/>
    <p:sldId id="287" r:id="rId11"/>
    <p:sldId id="293" r:id="rId12"/>
    <p:sldId id="288" r:id="rId13"/>
    <p:sldId id="294" r:id="rId14"/>
    <p:sldId id="290" r:id="rId15"/>
    <p:sldId id="289" r:id="rId16"/>
  </p:sldIdLst>
  <p:sldSz cx="12192000" cy="6858000"/>
  <p:notesSz cx="6858000" cy="9144000"/>
  <p:embeddedFontLst>
    <p:embeddedFont>
      <p:font typeface="Roboto" panose="020B0600000101010101" charset="-127"/>
      <p:regular r:id="rId17"/>
    </p:embeddedFont>
    <p:embeddedFont>
      <p:font typeface="나눔스퀘어 ExtraBold" panose="020B0600000101010101" pitchFamily="50" charset="-127"/>
      <p:bold r:id="rId18"/>
    </p:embeddedFont>
    <p:embeddedFont>
      <p:font typeface="-윤고딕310" panose="020B0600000101010101" charset="-127"/>
      <p:regular r:id="rId19"/>
    </p:embeddedFont>
    <p:embeddedFont>
      <p:font typeface="-윤고딕320" panose="020B0600000101010101" charset="-127"/>
      <p:regular r:id="rId20"/>
    </p:embeddedFont>
    <p:embeddedFont>
      <p:font typeface="-윤고딕330" panose="020B0600000101010101" charset="-127"/>
      <p:regular r:id="rId21"/>
    </p:embeddedFont>
    <p:embeddedFont>
      <p:font typeface="-윤고딕340" panose="020B0600000101010101" charset="-127"/>
      <p:regular r:id="rId22"/>
    </p:embeddedFont>
    <p:embeddedFont>
      <p:font typeface="타이포_쌍문동 B" panose="02020803020101020101" pitchFamily="18" charset="-127"/>
      <p:bold r:id="rId23"/>
    </p:embeddedFont>
    <p:embeddedFont>
      <p:font typeface="나눔스퀘어" panose="020B0600000101010101" pitchFamily="50" charset="-127"/>
      <p:regular r:id="rId24"/>
    </p:embeddedFont>
    <p:embeddedFont>
      <p:font typeface="나눔스퀘어 Bold" panose="020B0600000101010101" pitchFamily="50" charset="-127"/>
      <p:bold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타이포_다방구 B" panose="02020503020101020101" pitchFamily="18" charset="-127"/>
      <p:regular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B769"/>
    <a:srgbClr val="98E0DE"/>
    <a:srgbClr val="FEEFDA"/>
    <a:srgbClr val="FFFC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어두운 스타일 1 - 강조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어두운 스타일 1 - 강조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7" autoAdjust="0"/>
    <p:restoredTop sz="94660"/>
  </p:normalViewPr>
  <p:slideViewPr>
    <p:cSldViewPr snapToGrid="0">
      <p:cViewPr>
        <p:scale>
          <a:sx n="60" d="100"/>
          <a:sy n="60" d="100"/>
        </p:scale>
        <p:origin x="10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17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241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917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5605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103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16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840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228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172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587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6059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AECA8-300A-4301-A5BF-3D7C785674EA}" type="datetimeFigureOut">
              <a:rPr lang="ko-KR" altLang="en-US" smtClean="0"/>
              <a:t>2019-11-08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4755C-8403-49AB-AFFA-B22AD81349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5081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/>
          <p:cNvSpPr txBox="1">
            <a:spLocks/>
          </p:cNvSpPr>
          <p:nvPr/>
        </p:nvSpPr>
        <p:spPr>
          <a:xfrm>
            <a:off x="1624675" y="4312797"/>
            <a:ext cx="9144000" cy="126589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300" b="1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PKDP</a:t>
            </a:r>
            <a:br>
              <a:rPr lang="en-US" altLang="ko-KR" sz="2800" b="1" dirty="0">
                <a:latin typeface="타이포_쌍문동 B" panose="02020803020101020101" pitchFamily="18" charset="-127"/>
                <a:ea typeface="타이포_쌍문동 B" panose="02020803020101020101" pitchFamily="18" charset="-127"/>
              </a:rPr>
            </a:br>
            <a:endParaRPr lang="ko-KR" altLang="en-US" sz="2800" b="1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274886" y="-122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solidFill>
                  <a:schemeClr val="accent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크리에이티브 메이커</a:t>
            </a:r>
            <a:endParaRPr lang="en-US" altLang="ko-KR" sz="2800" dirty="0">
              <a:solidFill>
                <a:schemeClr val="accent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l"/>
            <a:r>
              <a:rPr lang="ko-KR" altLang="en-US" sz="2800" dirty="0">
                <a:solidFill>
                  <a:schemeClr val="bg1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페스티벌</a:t>
            </a:r>
            <a:endParaRPr lang="en-US" altLang="ko-KR" sz="2800" dirty="0">
              <a:solidFill>
                <a:schemeClr val="bg1">
                  <a:lumMod val="50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0" y="6099049"/>
            <a:ext cx="12210854" cy="7589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양쪽 대괄호 27"/>
          <p:cNvSpPr/>
          <p:nvPr/>
        </p:nvSpPr>
        <p:spPr>
          <a:xfrm>
            <a:off x="1968860" y="2124147"/>
            <a:ext cx="8455631" cy="2075181"/>
          </a:xfrm>
          <a:prstGeom prst="bracketPair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71120" y="91440"/>
            <a:ext cx="12039600" cy="593445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/>
          <p:cNvCxnSpPr/>
          <p:nvPr/>
        </p:nvCxnSpPr>
        <p:spPr>
          <a:xfrm>
            <a:off x="71120" y="1286303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027383" y="2052848"/>
            <a:ext cx="8404912" cy="2336800"/>
          </a:xfrm>
          <a:prstGeom prst="rect">
            <a:avLst/>
          </a:prstGeom>
          <a:solidFill>
            <a:schemeClr val="bg1"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1"/>
          <p:cNvSpPr>
            <a:spLocks noGrp="1"/>
          </p:cNvSpPr>
          <p:nvPr>
            <p:ph type="ctrTitle"/>
          </p:nvPr>
        </p:nvSpPr>
        <p:spPr>
          <a:xfrm>
            <a:off x="1994219" y="3371747"/>
            <a:ext cx="8404912" cy="913944"/>
          </a:xfrm>
        </p:spPr>
        <p:txBody>
          <a:bodyPr>
            <a:normAutofit fontScale="90000"/>
          </a:bodyPr>
          <a:lstStyle/>
          <a:p>
            <a:r>
              <a:rPr lang="ko-KR" altLang="en-US" sz="4000" spc="7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스마트 </a:t>
            </a:r>
            <a:r>
              <a:rPr lang="ko-KR" altLang="en-US" sz="4000" spc="70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락</a:t>
            </a:r>
            <a:r>
              <a:rPr lang="ko-KR" altLang="en-US" sz="4000" spc="7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키를 활용한 공유 강의실</a:t>
            </a:r>
            <a:br>
              <a:rPr lang="en-US" altLang="ko-KR" sz="4000" spc="7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</a:br>
            <a:r>
              <a:rPr lang="en-US" altLang="ko-KR" sz="4000" spc="7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: </a:t>
            </a:r>
            <a:r>
              <a:rPr lang="ko-KR" altLang="en-US" sz="4000" spc="70" dirty="0" err="1">
                <a:solidFill>
                  <a:srgbClr val="0070C0"/>
                </a:solidFill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유니쉐어</a:t>
            </a:r>
            <a:r>
              <a:rPr lang="en-US" altLang="ko-KR" sz="4000" spc="70" dirty="0">
                <a:solidFill>
                  <a:srgbClr val="0070C0"/>
                </a:solidFill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(Uni-Share)</a:t>
            </a:r>
            <a:br>
              <a:rPr lang="en-US" altLang="ko-KR" sz="4000" spc="50" dirty="0">
                <a:solidFill>
                  <a:srgbClr val="0070C0"/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</a:br>
            <a:endParaRPr lang="ko-KR" altLang="en-US" sz="4000" spc="50" dirty="0">
              <a:solidFill>
                <a:srgbClr val="0070C0"/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82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EDECB7C-9EB3-4CFE-937C-2177995EB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949" y="1255301"/>
            <a:ext cx="5277292" cy="3114678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8" name="그림 67">
            <a:extLst>
              <a:ext uri="{FF2B5EF4-FFF2-40B4-BE49-F238E27FC236}">
                <a16:creationId xmlns:a16="http://schemas.microsoft.com/office/drawing/2014/main" id="{83215DE7-A6CB-497D-AA5C-479EB0818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86" y="237992"/>
            <a:ext cx="6737427" cy="6737427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DE86DF4-7F29-4995-8B94-722B1248FEF5}"/>
              </a:ext>
            </a:extLst>
          </p:cNvPr>
          <p:cNvGrpSpPr/>
          <p:nvPr/>
        </p:nvGrpSpPr>
        <p:grpSpPr>
          <a:xfrm>
            <a:off x="-195432" y="657773"/>
            <a:ext cx="2912351" cy="553998"/>
            <a:chOff x="368099" y="766927"/>
            <a:chExt cx="2912351" cy="553998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DAEAA6D-1103-43F7-806D-60D1A12750FE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BA115C1-B478-4340-9815-4EED8577F49F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HOW: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2498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C0E0845-916C-4C5C-8088-7769D4873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4316" y="1265935"/>
            <a:ext cx="5316280" cy="3114680"/>
          </a:xfrm>
          <a:prstGeom prst="rect">
            <a:avLst/>
          </a:prstGeom>
        </p:spPr>
      </p:pic>
      <p:pic>
        <p:nvPicPr>
          <p:cNvPr id="68" name="그림 67">
            <a:extLst>
              <a:ext uri="{FF2B5EF4-FFF2-40B4-BE49-F238E27FC236}">
                <a16:creationId xmlns:a16="http://schemas.microsoft.com/office/drawing/2014/main" id="{83215DE7-A6CB-497D-AA5C-479EB08189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86" y="237992"/>
            <a:ext cx="6737427" cy="6737427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168DEA2-723D-49B6-9511-B8D149EC0BE5}"/>
              </a:ext>
            </a:extLst>
          </p:cNvPr>
          <p:cNvGrpSpPr/>
          <p:nvPr/>
        </p:nvGrpSpPr>
        <p:grpSpPr>
          <a:xfrm>
            <a:off x="-195432" y="657773"/>
            <a:ext cx="2912351" cy="553998"/>
            <a:chOff x="368099" y="766927"/>
            <a:chExt cx="2912351" cy="55399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F17221A-B694-4A02-9A14-9C1D904D8863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D02EB129-2465-4D65-9727-3F0499849604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HOW: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14377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94D1F4E-0A27-460D-9751-D09DB8162DDD}"/>
              </a:ext>
            </a:extLst>
          </p:cNvPr>
          <p:cNvGrpSpPr/>
          <p:nvPr/>
        </p:nvGrpSpPr>
        <p:grpSpPr>
          <a:xfrm>
            <a:off x="2197818" y="1447529"/>
            <a:ext cx="4333085" cy="3745774"/>
            <a:chOff x="1761875" y="1447529"/>
            <a:chExt cx="4333085" cy="374577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8160038-332C-4B79-AA8E-B821FA5FA5F2}"/>
                </a:ext>
              </a:extLst>
            </p:cNvPr>
            <p:cNvSpPr txBox="1"/>
            <p:nvPr/>
          </p:nvSpPr>
          <p:spPr>
            <a:xfrm>
              <a:off x="2118383" y="2300889"/>
              <a:ext cx="397657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강의실을 공유하다</a:t>
              </a:r>
              <a:r>
                <a:rPr lang="en-US" altLang="ko-KR" sz="7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. </a:t>
              </a: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F1205D6-5D44-4FD7-ACBC-1792D22CD201}"/>
                </a:ext>
              </a:extLst>
            </p:cNvPr>
            <p:cNvGrpSpPr/>
            <p:nvPr/>
          </p:nvGrpSpPr>
          <p:grpSpPr>
            <a:xfrm>
              <a:off x="1761875" y="1447529"/>
              <a:ext cx="3464160" cy="3745774"/>
              <a:chOff x="2507395" y="2121296"/>
              <a:chExt cx="2517321" cy="2517321"/>
            </a:xfrm>
          </p:grpSpPr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9A4C5E36-D9A7-4390-A025-05B11D6CA645}"/>
                  </a:ext>
                </a:extLst>
              </p:cNvPr>
              <p:cNvSpPr/>
              <p:nvPr/>
            </p:nvSpPr>
            <p:spPr>
              <a:xfrm>
                <a:off x="2766461" y="2503061"/>
                <a:ext cx="2017295" cy="200055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5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E38DEEE-8611-4B46-871D-A78A42B01F9C}"/>
                  </a:ext>
                </a:extLst>
              </p:cNvPr>
              <p:cNvSpPr txBox="1"/>
              <p:nvPr/>
            </p:nvSpPr>
            <p:spPr>
              <a:xfrm>
                <a:off x="2766461" y="2529273"/>
                <a:ext cx="479159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5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rPr>
                  <a:t>Uni-share</a:t>
                </a:r>
                <a:endParaRPr lang="ko-KR" altLang="en-US" sz="500" dirty="0">
                  <a:solidFill>
                    <a:schemeClr val="bg1"/>
                  </a:solidFill>
                  <a:latin typeface="Roboto" panose="02000000000000000000" pitchFamily="2" charset="0"/>
                  <a:cs typeface="Roboto" panose="02000000000000000000" pitchFamily="2" charset="0"/>
                </a:endParaRPr>
              </a:p>
            </p:txBody>
          </p: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FA82A750-F87B-47B0-849B-C27C6047B6E3}"/>
                  </a:ext>
                </a:extLst>
              </p:cNvPr>
              <p:cNvGrpSpPr/>
              <p:nvPr/>
            </p:nvGrpSpPr>
            <p:grpSpPr>
              <a:xfrm>
                <a:off x="2507395" y="2121296"/>
                <a:ext cx="2517321" cy="2517321"/>
                <a:chOff x="2507395" y="2121296"/>
                <a:chExt cx="2517321" cy="2517321"/>
              </a:xfrm>
            </p:grpSpPr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6CFEBC57-9ED1-41BD-BABB-E93FF282CB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7395" y="2121296"/>
                  <a:ext cx="2517321" cy="2517321"/>
                </a:xfrm>
                <a:prstGeom prst="rect">
                  <a:avLst/>
                </a:prstGeom>
              </p:spPr>
            </p:pic>
            <p:sp>
              <p:nvSpPr>
                <p:cNvPr id="2" name="TextBox 1">
                  <a:extLst>
                    <a:ext uri="{FF2B5EF4-FFF2-40B4-BE49-F238E27FC236}">
                      <a16:creationId xmlns:a16="http://schemas.microsoft.com/office/drawing/2014/main" id="{3D7A8520-8265-4658-A13C-86FF84B6F324}"/>
                    </a:ext>
                  </a:extLst>
                </p:cNvPr>
                <p:cNvSpPr txBox="1"/>
                <p:nvPr/>
              </p:nvSpPr>
              <p:spPr>
                <a:xfrm>
                  <a:off x="3389333" y="3014932"/>
                  <a:ext cx="1127464" cy="22752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600" dirty="0"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1108</a:t>
                  </a:r>
                  <a:endParaRPr lang="ko-KR" altLang="en-US" sz="1600" dirty="0"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</p:grp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3498A8E4-AE60-43D5-9F5D-64AA0B2B45E0}"/>
              </a:ext>
            </a:extLst>
          </p:cNvPr>
          <p:cNvCxnSpPr>
            <a:cxnSpLocks/>
          </p:cNvCxnSpPr>
          <p:nvPr/>
        </p:nvCxnSpPr>
        <p:spPr>
          <a:xfrm>
            <a:off x="5863337" y="3252817"/>
            <a:ext cx="1083075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793E07F-B090-4EE8-AD4A-C72254C174F8}"/>
              </a:ext>
            </a:extLst>
          </p:cNvPr>
          <p:cNvSpPr/>
          <p:nvPr/>
        </p:nvSpPr>
        <p:spPr>
          <a:xfrm>
            <a:off x="8811440" y="1803839"/>
            <a:ext cx="1222409" cy="42351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101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38D5E4-9360-481F-856A-904905D2F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23" y="3029143"/>
            <a:ext cx="2679071" cy="267907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B22E37C-1B15-4AB1-A270-3D3F067E95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1831" y="990905"/>
            <a:ext cx="4876190" cy="4876190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CA067D73-EEFD-46BC-9F62-B7EE84DBA2A6}"/>
              </a:ext>
            </a:extLst>
          </p:cNvPr>
          <p:cNvGrpSpPr/>
          <p:nvPr/>
        </p:nvGrpSpPr>
        <p:grpSpPr>
          <a:xfrm>
            <a:off x="-195432" y="657773"/>
            <a:ext cx="2912351" cy="553998"/>
            <a:chOff x="368099" y="766927"/>
            <a:chExt cx="2912351" cy="553998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5DA6E81C-BA72-4501-AE65-6C3D30E7175E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3FA387CC-3CA8-43F4-98D5-C055106651F7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HOW: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7399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38DEEE-8611-4B46-871D-A78A42B01F9C}"/>
              </a:ext>
            </a:extLst>
          </p:cNvPr>
          <p:cNvSpPr txBox="1"/>
          <p:nvPr/>
        </p:nvSpPr>
        <p:spPr>
          <a:xfrm>
            <a:off x="3565451" y="1380093"/>
            <a:ext cx="167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Uni-share</a:t>
            </a:r>
            <a:endParaRPr lang="ko-KR" altLang="en-US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765997-35D2-4A56-9847-7BDE478ECDE2}"/>
              </a:ext>
            </a:extLst>
          </p:cNvPr>
          <p:cNvSpPr txBox="1"/>
          <p:nvPr/>
        </p:nvSpPr>
        <p:spPr>
          <a:xfrm>
            <a:off x="7216033" y="1406305"/>
            <a:ext cx="167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Main</a:t>
            </a:r>
            <a:endParaRPr lang="ko-KR" altLang="en-US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F7FA-ECF4-4D14-8E1F-38ECF9065375}"/>
              </a:ext>
            </a:extLst>
          </p:cNvPr>
          <p:cNvSpPr txBox="1"/>
          <p:nvPr/>
        </p:nvSpPr>
        <p:spPr>
          <a:xfrm>
            <a:off x="7889287" y="1412839"/>
            <a:ext cx="167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My page</a:t>
            </a:r>
            <a:endParaRPr lang="ko-KR" altLang="en-US" sz="1600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6E25385-B778-45F3-ADB6-974901D21E84}"/>
              </a:ext>
            </a:extLst>
          </p:cNvPr>
          <p:cNvCxnSpPr>
            <a:cxnSpLocks/>
          </p:cNvCxnSpPr>
          <p:nvPr/>
        </p:nvCxnSpPr>
        <p:spPr>
          <a:xfrm>
            <a:off x="7868021" y="1438205"/>
            <a:ext cx="0" cy="2493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895934-E40B-4F41-8278-86543586703F}"/>
              </a:ext>
            </a:extLst>
          </p:cNvPr>
          <p:cNvSpPr/>
          <p:nvPr/>
        </p:nvSpPr>
        <p:spPr>
          <a:xfrm>
            <a:off x="1145484" y="575069"/>
            <a:ext cx="1790221" cy="4081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05D4FE-FEA2-44D4-B6AE-1956775C16C7}"/>
              </a:ext>
            </a:extLst>
          </p:cNvPr>
          <p:cNvSpPr/>
          <p:nvPr/>
        </p:nvSpPr>
        <p:spPr>
          <a:xfrm>
            <a:off x="-2361889" y="403051"/>
            <a:ext cx="8191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시연 영상</a:t>
            </a:r>
            <a:endParaRPr lang="en-US" altLang="ko-KR" sz="28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pic>
        <p:nvPicPr>
          <p:cNvPr id="3" name="exvideo2">
            <a:hlinkClick r:id="" action="ppaction://media"/>
            <a:extLst>
              <a:ext uri="{FF2B5EF4-FFF2-40B4-BE49-F238E27FC236}">
                <a16:creationId xmlns:a16="http://schemas.microsoft.com/office/drawing/2014/main" id="{43EAC049-21D4-4913-939A-23275438DC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0594" y="1294193"/>
            <a:ext cx="8693465" cy="48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42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38DEEE-8611-4B46-871D-A78A42B01F9C}"/>
              </a:ext>
            </a:extLst>
          </p:cNvPr>
          <p:cNvSpPr txBox="1"/>
          <p:nvPr/>
        </p:nvSpPr>
        <p:spPr>
          <a:xfrm>
            <a:off x="3565451" y="1380093"/>
            <a:ext cx="1679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Uni-share</a:t>
            </a:r>
            <a:endParaRPr lang="ko-KR" altLang="en-US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765997-35D2-4A56-9847-7BDE478ECDE2}"/>
              </a:ext>
            </a:extLst>
          </p:cNvPr>
          <p:cNvSpPr txBox="1"/>
          <p:nvPr/>
        </p:nvSpPr>
        <p:spPr>
          <a:xfrm>
            <a:off x="7216033" y="1406305"/>
            <a:ext cx="167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Main</a:t>
            </a:r>
            <a:endParaRPr lang="ko-KR" altLang="en-US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99F7FA-ECF4-4D14-8E1F-38ECF9065375}"/>
              </a:ext>
            </a:extLst>
          </p:cNvPr>
          <p:cNvSpPr txBox="1"/>
          <p:nvPr/>
        </p:nvSpPr>
        <p:spPr>
          <a:xfrm>
            <a:off x="7889287" y="1412839"/>
            <a:ext cx="1679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My page</a:t>
            </a:r>
            <a:endParaRPr lang="ko-KR" altLang="en-US" sz="1600" dirty="0">
              <a:solidFill>
                <a:schemeClr val="bg1"/>
              </a:solidFill>
              <a:latin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D6E25385-B778-45F3-ADB6-974901D21E84}"/>
              </a:ext>
            </a:extLst>
          </p:cNvPr>
          <p:cNvCxnSpPr>
            <a:cxnSpLocks/>
          </p:cNvCxnSpPr>
          <p:nvPr/>
        </p:nvCxnSpPr>
        <p:spPr>
          <a:xfrm>
            <a:off x="7868021" y="1438205"/>
            <a:ext cx="0" cy="249392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9895934-E40B-4F41-8278-86543586703F}"/>
              </a:ext>
            </a:extLst>
          </p:cNvPr>
          <p:cNvSpPr/>
          <p:nvPr/>
        </p:nvSpPr>
        <p:spPr>
          <a:xfrm>
            <a:off x="1145484" y="575069"/>
            <a:ext cx="1790221" cy="4081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05D4FE-FEA2-44D4-B6AE-1956775C16C7}"/>
              </a:ext>
            </a:extLst>
          </p:cNvPr>
          <p:cNvSpPr/>
          <p:nvPr/>
        </p:nvSpPr>
        <p:spPr>
          <a:xfrm>
            <a:off x="-2361889" y="403051"/>
            <a:ext cx="8191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시연 영상</a:t>
            </a:r>
            <a:endParaRPr lang="en-US" altLang="ko-KR" sz="28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pic>
        <p:nvPicPr>
          <p:cNvPr id="2" name="exvideo">
            <a:hlinkClick r:id="" action="ppaction://media"/>
            <a:extLst>
              <a:ext uri="{FF2B5EF4-FFF2-40B4-BE49-F238E27FC236}">
                <a16:creationId xmlns:a16="http://schemas.microsoft.com/office/drawing/2014/main" id="{9A5ADF23-8630-4FBC-9B4F-3912C682E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0455" y="1271104"/>
            <a:ext cx="8695155" cy="487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4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직사각형 23"/>
          <p:cNvSpPr/>
          <p:nvPr/>
        </p:nvSpPr>
        <p:spPr>
          <a:xfrm>
            <a:off x="1145484" y="575069"/>
            <a:ext cx="2223357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0" y="6088777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E8A45F8-9E69-45DD-A3E1-3D1C1609733B}"/>
              </a:ext>
            </a:extLst>
          </p:cNvPr>
          <p:cNvSpPr/>
          <p:nvPr/>
        </p:nvSpPr>
        <p:spPr>
          <a:xfrm>
            <a:off x="-2015379" y="411552"/>
            <a:ext cx="8191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IF :</a:t>
            </a:r>
            <a:r>
              <a:rPr lang="ko-KR" altLang="en-US" sz="28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기대 효과</a:t>
            </a:r>
            <a:endParaRPr lang="en-US" altLang="ko-KR" sz="28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53D849EE-70AD-4FDB-9002-CE82076B5A71}"/>
              </a:ext>
            </a:extLst>
          </p:cNvPr>
          <p:cNvSpPr txBox="1">
            <a:spLocks/>
          </p:cNvSpPr>
          <p:nvPr/>
        </p:nvSpPr>
        <p:spPr>
          <a:xfrm>
            <a:off x="0" y="4435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600" dirty="0">
                <a:solidFill>
                  <a:schemeClr val="accent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크리에이티브 메이커</a:t>
            </a:r>
            <a:endParaRPr lang="en-US" altLang="ko-KR" sz="1600" dirty="0">
              <a:solidFill>
                <a:schemeClr val="accent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l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페스티벌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635BE8-769E-442E-B361-C9FB04401F63}"/>
              </a:ext>
            </a:extLst>
          </p:cNvPr>
          <p:cNvSpPr txBox="1"/>
          <p:nvPr/>
        </p:nvSpPr>
        <p:spPr>
          <a:xfrm>
            <a:off x="1429428" y="1510299"/>
            <a:ext cx="10549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accent2"/>
                </a:solidFill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공간</a:t>
            </a:r>
            <a:r>
              <a:rPr lang="ko-KR" altLang="en-US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의 활용</a:t>
            </a:r>
            <a:endParaRPr lang="en-US" altLang="ko-KR" sz="40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D8149E-8B57-4C25-9D7B-5FDD59EBE959}"/>
              </a:ext>
            </a:extLst>
          </p:cNvPr>
          <p:cNvSpPr txBox="1"/>
          <p:nvPr/>
        </p:nvSpPr>
        <p:spPr>
          <a:xfrm>
            <a:off x="1643383" y="2703917"/>
            <a:ext cx="1111717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7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퇴근 후에도 저렴한 가격으로 스터디 공간 사용 가능</a:t>
            </a:r>
            <a:endParaRPr lang="en-US" altLang="ko-KR" sz="27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7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7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낭비되는 공간을 활용해 이윤 창출 가능</a:t>
            </a:r>
            <a:endParaRPr lang="en-US" altLang="ko-KR" sz="27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7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7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도서관 </a:t>
            </a:r>
            <a:r>
              <a:rPr lang="ko-KR" altLang="en-US" sz="2700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스터디룸의</a:t>
            </a:r>
            <a:r>
              <a:rPr lang="ko-KR" altLang="en-US" sz="27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경쟁률 완화</a:t>
            </a:r>
          </a:p>
        </p:txBody>
      </p:sp>
    </p:spTree>
    <p:extLst>
      <p:ext uri="{BB962C8B-B14F-4D97-AF65-F5344CB8AC3E}">
        <p14:creationId xmlns:p14="http://schemas.microsoft.com/office/powerpoint/2010/main" val="3770029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714493" y="876574"/>
            <a:ext cx="1475066" cy="47255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-67373" y="1724034"/>
            <a:ext cx="12397328" cy="1344168"/>
            <a:chOff x="0" y="2441448"/>
            <a:chExt cx="12192000" cy="1344168"/>
          </a:xfrm>
          <a:solidFill>
            <a:schemeClr val="accent1">
              <a:lumMod val="75000"/>
            </a:schemeClr>
          </a:solidFill>
        </p:grpSpPr>
        <p:sp>
          <p:nvSpPr>
            <p:cNvPr id="2" name="직사각형 1"/>
            <p:cNvSpPr/>
            <p:nvPr/>
          </p:nvSpPr>
          <p:spPr>
            <a:xfrm>
              <a:off x="0" y="2441448"/>
              <a:ext cx="12192000" cy="13441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335026" y="2851922"/>
              <a:ext cx="1180460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송승기</a:t>
              </a:r>
              <a:endPara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605863" y="2851922"/>
              <a:ext cx="1190201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김수연</a:t>
              </a:r>
              <a:endPara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750049" y="2894393"/>
              <a:ext cx="1190201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성효진</a:t>
              </a:r>
              <a:endParaRPr lang="en-US" altLang="ko-KR" sz="2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cxnSp>
        <p:nvCxnSpPr>
          <p:cNvPr id="20" name="직선 연결선 19"/>
          <p:cNvCxnSpPr/>
          <p:nvPr/>
        </p:nvCxnSpPr>
        <p:spPr>
          <a:xfrm>
            <a:off x="1837561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6233071" y="3068202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0363955" y="3059058"/>
            <a:ext cx="0" cy="3840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제목 1"/>
          <p:cNvSpPr txBox="1">
            <a:spLocks/>
          </p:cNvSpPr>
          <p:nvPr/>
        </p:nvSpPr>
        <p:spPr>
          <a:xfrm>
            <a:off x="-3347496" y="-103358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PKDP</a:t>
            </a:r>
            <a:endParaRPr lang="ko-KR" altLang="en-US" sz="4000" dirty="0">
              <a:latin typeface="타이포_다방구 B" panose="02020503020101020101" pitchFamily="18" charset="-127"/>
              <a:ea typeface="타이포_다방구 B" panose="0202050302010102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C36C6-738E-4061-99C3-ED8EEBC250B9}"/>
              </a:ext>
            </a:extLst>
          </p:cNvPr>
          <p:cNvSpPr txBox="1"/>
          <p:nvPr/>
        </p:nvSpPr>
        <p:spPr>
          <a:xfrm>
            <a:off x="562430" y="3560342"/>
            <a:ext cx="2780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부경대학교 국제지역학부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총괄 및 웹 개발 담당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A5BDC0-0569-40C1-B4AF-9DBFF65C99A5}"/>
              </a:ext>
            </a:extLst>
          </p:cNvPr>
          <p:cNvSpPr txBox="1"/>
          <p:nvPr/>
        </p:nvSpPr>
        <p:spPr>
          <a:xfrm>
            <a:off x="4700626" y="3556001"/>
            <a:ext cx="3066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부경대학교 컴퓨터 전공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개발 및 디자인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en-US" altLang="ko-KR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  <a:p>
            <a:endParaRPr lang="ko-KR" altLang="en-US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59FDCA-431F-4C52-BBB7-E4015E9B22EF}"/>
              </a:ext>
            </a:extLst>
          </p:cNvPr>
          <p:cNvSpPr txBox="1"/>
          <p:nvPr/>
        </p:nvSpPr>
        <p:spPr>
          <a:xfrm>
            <a:off x="8753719" y="3576387"/>
            <a:ext cx="306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부경대학교 의공학과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아두이노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개발 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endParaRPr lang="ko-KR" altLang="en-US" dirty="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4ED4F1C-A3FA-4CC0-A3B6-DD2939837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310" y="4336494"/>
            <a:ext cx="2160000" cy="2160000"/>
          </a:xfrm>
          <a:prstGeom prst="ellipse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46C5B85-F2A1-479F-A190-662863ADC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411" y="4271670"/>
            <a:ext cx="2161000" cy="2160000"/>
          </a:xfrm>
          <a:prstGeom prst="ellipse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5557C0BD-2DA3-458D-8D8A-EAE5D38DC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6390" y="4271670"/>
            <a:ext cx="2160000" cy="222482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9025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-18854" y="6149446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451AD88-BD83-4831-B570-08AADCBD7F4A}"/>
              </a:ext>
            </a:extLst>
          </p:cNvPr>
          <p:cNvSpPr txBox="1">
            <a:spLocks/>
          </p:cNvSpPr>
          <p:nvPr/>
        </p:nvSpPr>
        <p:spPr>
          <a:xfrm>
            <a:off x="-18854" y="447358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600" dirty="0">
                <a:solidFill>
                  <a:schemeClr val="accent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크리에이티브 메이커</a:t>
            </a:r>
            <a:endParaRPr lang="en-US" altLang="ko-KR" sz="1600" dirty="0">
              <a:solidFill>
                <a:schemeClr val="accent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l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페스티벌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1026" name="Picture 2" descr="Image result for team project">
            <a:extLst>
              <a:ext uri="{FF2B5EF4-FFF2-40B4-BE49-F238E27FC236}">
                <a16:creationId xmlns:a16="http://schemas.microsoft.com/office/drawing/2014/main" id="{550C69A9-387E-4CF4-BEB6-E942A4CB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622" y="1328013"/>
            <a:ext cx="7445006" cy="433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B0806767-7D0F-4061-9D21-672800BE1BD6}"/>
              </a:ext>
            </a:extLst>
          </p:cNvPr>
          <p:cNvGrpSpPr/>
          <p:nvPr/>
        </p:nvGrpSpPr>
        <p:grpSpPr>
          <a:xfrm>
            <a:off x="208611" y="657773"/>
            <a:ext cx="2912351" cy="553998"/>
            <a:chOff x="368099" y="766927"/>
            <a:chExt cx="2912351" cy="553998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0A7B4F7-3403-4993-8E0A-A85A8772C407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DC06540-277D-45FD-88A3-BFA33E1F979A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WHY: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5016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0" y="5918656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451AD88-BD83-4831-B570-08AADCBD7F4A}"/>
              </a:ext>
            </a:extLst>
          </p:cNvPr>
          <p:cNvSpPr txBox="1">
            <a:spLocks/>
          </p:cNvSpPr>
          <p:nvPr/>
        </p:nvSpPr>
        <p:spPr>
          <a:xfrm>
            <a:off x="-18854" y="447358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600" dirty="0">
                <a:solidFill>
                  <a:schemeClr val="accent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크리에이티브 메이커</a:t>
            </a:r>
            <a:endParaRPr lang="en-US" altLang="ko-KR" sz="1600" dirty="0">
              <a:solidFill>
                <a:schemeClr val="accent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l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페스티벌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E893CB-F805-4BF1-A6AB-186839C25CC7}"/>
              </a:ext>
            </a:extLst>
          </p:cNvPr>
          <p:cNvSpPr txBox="1"/>
          <p:nvPr/>
        </p:nvSpPr>
        <p:spPr>
          <a:xfrm>
            <a:off x="547045" y="3043185"/>
            <a:ext cx="11251798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“</a:t>
            </a:r>
            <a:r>
              <a:rPr lang="ko-KR" altLang="en-US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왜 우리는 카페에서 조별 과제를 해야 할까요</a:t>
            </a:r>
            <a:r>
              <a:rPr lang="en-US" altLang="ko-KR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?”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7440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0" y="6159288"/>
            <a:ext cx="2459736" cy="457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0451AD88-BD83-4831-B570-08AADCBD7F4A}"/>
              </a:ext>
            </a:extLst>
          </p:cNvPr>
          <p:cNvSpPr txBox="1">
            <a:spLocks/>
          </p:cNvSpPr>
          <p:nvPr/>
        </p:nvSpPr>
        <p:spPr>
          <a:xfrm>
            <a:off x="-18854" y="447358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1600" dirty="0">
                <a:solidFill>
                  <a:schemeClr val="accent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크리에이티브 메이커</a:t>
            </a:r>
            <a:endParaRPr lang="en-US" altLang="ko-KR" sz="1600" dirty="0">
              <a:solidFill>
                <a:schemeClr val="accent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l"/>
            <a:r>
              <a:rPr lang="ko-KR" altLang="en-US" sz="1600" dirty="0">
                <a:solidFill>
                  <a:schemeClr val="bg1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페스티벌</a:t>
            </a:r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E893CB-F805-4BF1-A6AB-186839C25CC7}"/>
              </a:ext>
            </a:extLst>
          </p:cNvPr>
          <p:cNvSpPr txBox="1"/>
          <p:nvPr/>
        </p:nvSpPr>
        <p:spPr>
          <a:xfrm>
            <a:off x="2162872" y="1092930"/>
            <a:ext cx="802014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“</a:t>
            </a:r>
            <a:r>
              <a:rPr lang="ko-KR" altLang="en-US" sz="4000" dirty="0" err="1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이렇게나</a:t>
            </a:r>
            <a:r>
              <a:rPr lang="ko-KR" altLang="en-US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 좋은 장소가 있는데</a:t>
            </a:r>
            <a:r>
              <a:rPr lang="en-US" altLang="ko-KR" sz="4000" dirty="0">
                <a:latin typeface="타이포_다방구 B" panose="02020503020101020101" pitchFamily="18" charset="-127"/>
                <a:ea typeface="타이포_다방구 B" panose="02020503020101020101" pitchFamily="18" charset="-127"/>
              </a:rPr>
              <a:t>?!”</a:t>
            </a:r>
          </a:p>
          <a:p>
            <a:endParaRPr lang="ko-KR" altLang="en-US" dirty="0"/>
          </a:p>
        </p:txBody>
      </p:sp>
      <p:pic>
        <p:nvPicPr>
          <p:cNvPr id="7" name="Picture 2" descr="Image result for 강의실사진">
            <a:extLst>
              <a:ext uri="{FF2B5EF4-FFF2-40B4-BE49-F238E27FC236}">
                <a16:creationId xmlns:a16="http://schemas.microsoft.com/office/drawing/2014/main" id="{A49FD347-AE39-4588-AF9B-9ACF0EA37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72" y="1877791"/>
            <a:ext cx="5588306" cy="374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부경대학교">
            <a:extLst>
              <a:ext uri="{FF2B5EF4-FFF2-40B4-BE49-F238E27FC236}">
                <a16:creationId xmlns:a16="http://schemas.microsoft.com/office/drawing/2014/main" id="{4C8EDAB4-03B3-4C2A-856A-5808ADC3E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24" y="1877791"/>
            <a:ext cx="5646607" cy="374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880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8381FC99-8E0C-4954-8740-6E0D4B054D34}"/>
              </a:ext>
            </a:extLst>
          </p:cNvPr>
          <p:cNvGrpSpPr/>
          <p:nvPr/>
        </p:nvGrpSpPr>
        <p:grpSpPr>
          <a:xfrm>
            <a:off x="3246546" y="778091"/>
            <a:ext cx="6228532" cy="6291021"/>
            <a:chOff x="2842508" y="331685"/>
            <a:chExt cx="6737427" cy="6737427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2CA3EE3D-88A8-4D13-8FB9-14DE459FE6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2508" y="331685"/>
              <a:ext cx="6737427" cy="673742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ED7609D-EAA9-4A27-B916-8681D63C16B6}"/>
                </a:ext>
              </a:extLst>
            </p:cNvPr>
            <p:cNvSpPr/>
            <p:nvPr/>
          </p:nvSpPr>
          <p:spPr>
            <a:xfrm>
              <a:off x="3565451" y="1353881"/>
              <a:ext cx="5280837" cy="4217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060DAC8-E347-4D00-96D9-3A46770DBE02}"/>
                </a:ext>
              </a:extLst>
            </p:cNvPr>
            <p:cNvSpPr txBox="1"/>
            <p:nvPr/>
          </p:nvSpPr>
          <p:spPr>
            <a:xfrm>
              <a:off x="3565451" y="1380093"/>
              <a:ext cx="16799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Uni-share</a:t>
              </a:r>
              <a:endParaRPr lang="ko-KR" altLang="en-US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67174F-5598-472B-899E-519E61C5286B}"/>
                </a:ext>
              </a:extLst>
            </p:cNvPr>
            <p:cNvSpPr txBox="1"/>
            <p:nvPr/>
          </p:nvSpPr>
          <p:spPr>
            <a:xfrm>
              <a:off x="7216033" y="1406305"/>
              <a:ext cx="1679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Main</a:t>
              </a:r>
              <a:endParaRPr lang="ko-KR" altLang="en-US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4C42389-0DB6-470E-8E44-25AE5E942508}"/>
                </a:ext>
              </a:extLst>
            </p:cNvPr>
            <p:cNvSpPr txBox="1"/>
            <p:nvPr/>
          </p:nvSpPr>
          <p:spPr>
            <a:xfrm>
              <a:off x="7889287" y="1380093"/>
              <a:ext cx="167994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Roboto" panose="02000000000000000000" pitchFamily="2" charset="0"/>
                </a:rPr>
                <a:t>My page</a:t>
              </a:r>
              <a:endParaRPr lang="ko-KR" altLang="en-US" sz="1600" dirty="0">
                <a:solidFill>
                  <a:schemeClr val="bg1"/>
                </a:solidFill>
                <a:latin typeface="Roboto" panose="02000000000000000000" pitchFamily="2" charset="0"/>
                <a:cs typeface="Roboto" panose="02000000000000000000" pitchFamily="2" charset="0"/>
              </a:endParaRPr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38A8D29-AE79-4A1B-AC08-84C37A0D2B1C}"/>
                </a:ext>
              </a:extLst>
            </p:cNvPr>
            <p:cNvCxnSpPr>
              <a:cxnSpLocks/>
            </p:cNvCxnSpPr>
            <p:nvPr/>
          </p:nvCxnSpPr>
          <p:spPr>
            <a:xfrm>
              <a:off x="7868021" y="1438205"/>
              <a:ext cx="0" cy="249392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81219C-DA96-4FC2-B18A-28830835C217}"/>
                </a:ext>
              </a:extLst>
            </p:cNvPr>
            <p:cNvSpPr txBox="1"/>
            <p:nvPr/>
          </p:nvSpPr>
          <p:spPr>
            <a:xfrm>
              <a:off x="4300870" y="2383778"/>
              <a:ext cx="3976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강의실을 공유하다</a:t>
              </a:r>
              <a:r>
                <a:rPr lang="en-US" altLang="ko-KR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.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72F0077-7FC8-4766-BF43-CA0F15027E25}"/>
                </a:ext>
              </a:extLst>
            </p:cNvPr>
            <p:cNvSpPr txBox="1"/>
            <p:nvPr/>
          </p:nvSpPr>
          <p:spPr>
            <a:xfrm>
              <a:off x="4217580" y="2855328"/>
              <a:ext cx="39765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latin typeface="-윤고딕340" panose="02030504000101010101" pitchFamily="18" charset="-127"/>
                  <a:ea typeface="-윤고딕340" panose="02030504000101010101" pitchFamily="18" charset="-127"/>
                </a:rPr>
                <a:t>“Uni-Share”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EABA8C6-9AE3-41CB-A3DB-A77A01D25F42}"/>
              </a:ext>
            </a:extLst>
          </p:cNvPr>
          <p:cNvGrpSpPr/>
          <p:nvPr/>
        </p:nvGrpSpPr>
        <p:grpSpPr>
          <a:xfrm>
            <a:off x="208611" y="657773"/>
            <a:ext cx="2912351" cy="553998"/>
            <a:chOff x="368099" y="766927"/>
            <a:chExt cx="2912351" cy="55399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FEFF19-E21D-4CCF-A85F-F1213F3F0B50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48D07F-63C4-4D6E-8C3A-E2170A6990F1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WHAT: </a:t>
              </a:r>
            </a:p>
          </p:txBody>
        </p: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684B454D-F06A-4CF7-BEE7-5869813A0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85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F506FCB-5A23-4FEC-BC16-5EE60E390CB8}"/>
              </a:ext>
            </a:extLst>
          </p:cNvPr>
          <p:cNvSpPr/>
          <p:nvPr/>
        </p:nvSpPr>
        <p:spPr>
          <a:xfrm>
            <a:off x="1057064" y="4654552"/>
            <a:ext cx="1309479" cy="70453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101</a:t>
            </a:r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호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0EABA8C6-9AE3-41CB-A3DB-A77A01D25F42}"/>
              </a:ext>
            </a:extLst>
          </p:cNvPr>
          <p:cNvGrpSpPr/>
          <p:nvPr/>
        </p:nvGrpSpPr>
        <p:grpSpPr>
          <a:xfrm>
            <a:off x="208611" y="657773"/>
            <a:ext cx="2912351" cy="553998"/>
            <a:chOff x="368099" y="766927"/>
            <a:chExt cx="2912351" cy="553998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CFEFF19-E21D-4CCF-A85F-F1213F3F0B50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448D07F-63C4-4D6E-8C3A-E2170A6990F1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WHAT: </a:t>
              </a:r>
            </a:p>
          </p:txBody>
        </p:sp>
      </p:grpSp>
      <p:sp>
        <p:nvSpPr>
          <p:cNvPr id="5" name="Rectangle 2">
            <a:extLst>
              <a:ext uri="{FF2B5EF4-FFF2-40B4-BE49-F238E27FC236}">
                <a16:creationId xmlns:a16="http://schemas.microsoft.com/office/drawing/2014/main" id="{684B454D-F06A-4CF7-BEE7-5869813A07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87B69F-C673-4064-9ACA-5162B04B2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6038" y="4639856"/>
            <a:ext cx="1971504" cy="1967024"/>
          </a:xfrm>
          <a:prstGeom prst="rect">
            <a:avLst/>
          </a:prstGeom>
        </p:spPr>
      </p:pic>
      <p:sp>
        <p:nvSpPr>
          <p:cNvPr id="9" name="구름 8">
            <a:extLst>
              <a:ext uri="{FF2B5EF4-FFF2-40B4-BE49-F238E27FC236}">
                <a16:creationId xmlns:a16="http://schemas.microsoft.com/office/drawing/2014/main" id="{C16CE682-1905-4726-AFB9-DBEA1D67583E}"/>
              </a:ext>
            </a:extLst>
          </p:cNvPr>
          <p:cNvSpPr/>
          <p:nvPr/>
        </p:nvSpPr>
        <p:spPr>
          <a:xfrm>
            <a:off x="2211830" y="1478279"/>
            <a:ext cx="2158203" cy="1053234"/>
          </a:xfrm>
          <a:prstGeom prst="cloud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Cloud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51563988-E69C-4A3C-95DC-1F971210C02B}"/>
              </a:ext>
            </a:extLst>
          </p:cNvPr>
          <p:cNvSpPr/>
          <p:nvPr/>
        </p:nvSpPr>
        <p:spPr>
          <a:xfrm>
            <a:off x="2636193" y="4639857"/>
            <a:ext cx="1309479" cy="70453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102</a:t>
            </a:r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호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FEB0385F-37AB-4777-97C1-14A8228B5C3F}"/>
              </a:ext>
            </a:extLst>
          </p:cNvPr>
          <p:cNvSpPr/>
          <p:nvPr/>
        </p:nvSpPr>
        <p:spPr>
          <a:xfrm>
            <a:off x="4215322" y="4639856"/>
            <a:ext cx="1309479" cy="704539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103</a:t>
            </a:r>
            <a:r>
              <a:rPr lang="ko-KR" altLang="en-US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호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4DCC638-2888-4307-888C-2E2C6D4AD0AF}"/>
              </a:ext>
            </a:extLst>
          </p:cNvPr>
          <p:cNvSpPr/>
          <p:nvPr/>
        </p:nvSpPr>
        <p:spPr>
          <a:xfrm>
            <a:off x="8577973" y="1677788"/>
            <a:ext cx="1647637" cy="7045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Web server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6079C549-1E48-4248-8957-6118A6A6EA3B}"/>
              </a:ext>
            </a:extLst>
          </p:cNvPr>
          <p:cNvSpPr/>
          <p:nvPr/>
        </p:nvSpPr>
        <p:spPr>
          <a:xfrm>
            <a:off x="8577973" y="3075645"/>
            <a:ext cx="1647637" cy="70453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Web Client</a:t>
            </a:r>
            <a:endParaRPr lang="ko-KR" altLang="en-US" dirty="0">
              <a:solidFill>
                <a:schemeClr val="tx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41C99873-ECFC-482A-874E-3176CFEC12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328" y="5120569"/>
            <a:ext cx="704539" cy="70453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8B946463-C517-437E-AB1C-7F0DB37658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169" y="5116927"/>
            <a:ext cx="704539" cy="70453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9D0B1920-F647-4482-A0EA-8B783E6754A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010" y="5116926"/>
            <a:ext cx="704539" cy="704539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E2363B33-3E8A-4B30-9E33-44B5E2E8BBDB}"/>
              </a:ext>
            </a:extLst>
          </p:cNvPr>
          <p:cNvCxnSpPr>
            <a:cxnSpLocks/>
          </p:cNvCxnSpPr>
          <p:nvPr/>
        </p:nvCxnSpPr>
        <p:spPr>
          <a:xfrm flipH="1">
            <a:off x="1639867" y="2611091"/>
            <a:ext cx="900000" cy="1800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4C3465F4-0F28-4252-91CC-54B64DD028EC}"/>
              </a:ext>
            </a:extLst>
          </p:cNvPr>
          <p:cNvCxnSpPr>
            <a:cxnSpLocks/>
          </p:cNvCxnSpPr>
          <p:nvPr/>
        </p:nvCxnSpPr>
        <p:spPr>
          <a:xfrm>
            <a:off x="4099339" y="2667222"/>
            <a:ext cx="900000" cy="1800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8198D6A-7958-4332-BDA2-47A69C62DA14}"/>
              </a:ext>
            </a:extLst>
          </p:cNvPr>
          <p:cNvCxnSpPr>
            <a:cxnSpLocks/>
          </p:cNvCxnSpPr>
          <p:nvPr/>
        </p:nvCxnSpPr>
        <p:spPr>
          <a:xfrm>
            <a:off x="3258764" y="2685685"/>
            <a:ext cx="0" cy="1800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직선 화살표 연결선 2059">
            <a:extLst>
              <a:ext uri="{FF2B5EF4-FFF2-40B4-BE49-F238E27FC236}">
                <a16:creationId xmlns:a16="http://schemas.microsoft.com/office/drawing/2014/main" id="{7D10276C-93C4-4693-83D5-17F931E36AA7}"/>
              </a:ext>
            </a:extLst>
          </p:cNvPr>
          <p:cNvCxnSpPr>
            <a:cxnSpLocks/>
          </p:cNvCxnSpPr>
          <p:nvPr/>
        </p:nvCxnSpPr>
        <p:spPr>
          <a:xfrm>
            <a:off x="5121299" y="2000168"/>
            <a:ext cx="2700670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5" name="직선 화살표 연결선 2064">
            <a:extLst>
              <a:ext uri="{FF2B5EF4-FFF2-40B4-BE49-F238E27FC236}">
                <a16:creationId xmlns:a16="http://schemas.microsoft.com/office/drawing/2014/main" id="{E3888E59-1DD4-4BEB-87AB-65CE21CB31D8}"/>
              </a:ext>
            </a:extLst>
          </p:cNvPr>
          <p:cNvCxnSpPr>
            <a:cxnSpLocks/>
          </p:cNvCxnSpPr>
          <p:nvPr/>
        </p:nvCxnSpPr>
        <p:spPr>
          <a:xfrm>
            <a:off x="9401791" y="2488981"/>
            <a:ext cx="1" cy="5400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BF7D8468-4D56-4B49-977E-104D8ABE8C6D}"/>
              </a:ext>
            </a:extLst>
          </p:cNvPr>
          <p:cNvCxnSpPr>
            <a:cxnSpLocks/>
          </p:cNvCxnSpPr>
          <p:nvPr/>
        </p:nvCxnSpPr>
        <p:spPr>
          <a:xfrm>
            <a:off x="9401790" y="3945685"/>
            <a:ext cx="1" cy="54000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0773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35EAE10-B63F-4ECD-BEC2-DC7887894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682" y="1211771"/>
            <a:ext cx="5348177" cy="3094415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2597FBA3-E367-4986-898A-F56B03BF2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86" y="175740"/>
            <a:ext cx="6737427" cy="6737427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00EF762-3304-4D6D-A37A-89D307A93D94}"/>
              </a:ext>
            </a:extLst>
          </p:cNvPr>
          <p:cNvGrpSpPr/>
          <p:nvPr/>
        </p:nvGrpSpPr>
        <p:grpSpPr>
          <a:xfrm>
            <a:off x="-195432" y="657773"/>
            <a:ext cx="2912351" cy="553998"/>
            <a:chOff x="368099" y="766927"/>
            <a:chExt cx="2912351" cy="55399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E02FED0-98A7-459D-96A9-ACE730BA39A4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0163D44-65D1-45E9-A5B2-CC1713B75F7D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HOW: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4038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D14ED02-5A75-4486-A70A-BA7911C973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050" y="1266594"/>
            <a:ext cx="5348177" cy="3124653"/>
          </a:xfrm>
          <a:prstGeom prst="rect">
            <a:avLst/>
          </a:prstGeom>
        </p:spPr>
      </p:pic>
      <p:pic>
        <p:nvPicPr>
          <p:cNvPr id="65" name="그림 64">
            <a:extLst>
              <a:ext uri="{FF2B5EF4-FFF2-40B4-BE49-F238E27FC236}">
                <a16:creationId xmlns:a16="http://schemas.microsoft.com/office/drawing/2014/main" id="{2597FBA3-E367-4986-898A-F56B03BF2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286" y="239535"/>
            <a:ext cx="6737427" cy="6737427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0" y="0"/>
            <a:ext cx="12192000" cy="14383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00EF762-3304-4D6D-A37A-89D307A93D94}"/>
              </a:ext>
            </a:extLst>
          </p:cNvPr>
          <p:cNvGrpSpPr/>
          <p:nvPr/>
        </p:nvGrpSpPr>
        <p:grpSpPr>
          <a:xfrm>
            <a:off x="-195432" y="657773"/>
            <a:ext cx="2912351" cy="553998"/>
            <a:chOff x="368099" y="766927"/>
            <a:chExt cx="2912351" cy="553998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1E02FED0-98A7-459D-96A9-ACE730BA39A4}"/>
                </a:ext>
              </a:extLst>
            </p:cNvPr>
            <p:cNvSpPr/>
            <p:nvPr/>
          </p:nvSpPr>
          <p:spPr>
            <a:xfrm>
              <a:off x="1390833" y="887245"/>
              <a:ext cx="1270922" cy="43368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F0163D44-65D1-45E9-A5B2-CC1713B75F7D}"/>
                </a:ext>
              </a:extLst>
            </p:cNvPr>
            <p:cNvSpPr/>
            <p:nvPr/>
          </p:nvSpPr>
          <p:spPr>
            <a:xfrm>
              <a:off x="368099" y="766927"/>
              <a:ext cx="2912351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3000" dirty="0">
                  <a:latin typeface="타이포_다방구 B" panose="02020503020101020101" pitchFamily="18" charset="-127"/>
                  <a:ea typeface="타이포_다방구 B" panose="02020503020101020101" pitchFamily="18" charset="-127"/>
                </a:rPr>
                <a:t>HOW: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6476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1482</TotalTime>
  <Words>146</Words>
  <Application>Microsoft Office PowerPoint</Application>
  <PresentationFormat>와이드스크린</PresentationFormat>
  <Paragraphs>62</Paragraphs>
  <Slides>15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8" baseType="lpstr">
      <vt:lpstr>Roboto</vt:lpstr>
      <vt:lpstr>타이포_쌍문동 B</vt:lpstr>
      <vt:lpstr>맑은 고딕</vt:lpstr>
      <vt:lpstr>타이포_다방구 B</vt:lpstr>
      <vt:lpstr>-윤고딕310</vt:lpstr>
      <vt:lpstr>나눔스퀘어 Bold</vt:lpstr>
      <vt:lpstr>-윤고딕340</vt:lpstr>
      <vt:lpstr>Arial</vt:lpstr>
      <vt:lpstr>-윤고딕330</vt:lpstr>
      <vt:lpstr>나눔스퀘어</vt:lpstr>
      <vt:lpstr>나눔스퀘어 ExtraBold</vt:lpstr>
      <vt:lpstr>-윤고딕320</vt:lpstr>
      <vt:lpstr>Office 테마</vt:lpstr>
      <vt:lpstr>스마트 락 키를 활용한 공유 강의실 : 유니쉐어(Uni-Share)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범죄예방을 위해 소통하는 벽 “Smart Wall” </dc:title>
  <dc:creator>Lee Sungeun</dc:creator>
  <cp:lastModifiedBy>수연 김</cp:lastModifiedBy>
  <cp:revision>100</cp:revision>
  <dcterms:created xsi:type="dcterms:W3CDTF">2019-10-22T11:11:11Z</dcterms:created>
  <dcterms:modified xsi:type="dcterms:W3CDTF">2019-11-07T21:00:43Z</dcterms:modified>
</cp:coreProperties>
</file>